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Default Extension="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0.xml" ContentType="application/vnd.openxmlformats-officedocument.presentationml.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60" r:id="rId1"/>
  </p:sldMasterIdLst>
  <p:notesMasterIdLst>
    <p:notesMasterId r:id="rId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6857895" cy="9143861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marL="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1pPr>
    <a:lvl2pPr marL="4572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2pPr>
    <a:lvl3pPr marL="9144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3pPr>
    <a:lvl4pPr marL="13716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4pPr>
    <a:lvl5pPr marL="18288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5pPr>
    <a:lvl6pPr marL="22860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6pPr>
    <a:lvl7pPr marL="27432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7pPr>
    <a:lvl8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8pPr>
    <a:lvl9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Droid Sans" pitchFamily="0" charset="0"/>
        <a:ea typeface="宋体" pitchFamily="0" charset="0"/>
        <a:cs typeface="Droid Sans" pitchFamily="0" charset="0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 showNarration="1"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11" autoAdjust="0"/>
    <p:restoredTop sz="99500" autoAdjust="0"/>
  </p:normalViewPr>
  <p:slideViewPr>
    <p:cSldViewPr snapToGrid="0" snapToObjects="1">
      <p:cViewPr varScale="1">
        <p:scale>
          <a:sx n="46" d="100"/>
          <a:sy n="46" d="100"/>
        </p:scale>
        <p:origin x="0" y="0"/>
      </p:cViewPr>
      <p:guideLst/>
    </p:cSldViewPr>
  </p:slideViewPr>
  <p:outlineViewPr>
    <p:cViewPr>
      <p:scale>
        <a:sx n="33" d="100"/>
        <a:sy n="33" d="100"/>
      </p:scale>
      <p:origin x="0" y="0"/>
    </p:cViewPr>
    <p:sldLst/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0" y="0"/>
      </p:cViewPr>
      <p:guideLst/>
    </p:cSldViewPr>
  </p:notesViewPr>
  <p:gridSpacing cx="72009" cy="72009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theme" Target="theme/theme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084714"/>
      </p:ext>
    </p:extLst>
  </p:cSld>
  <p:clrMap bg1="lt1" tx1="dk1" bg2="lt2" tx2="dk2" accent1="accent1" accent2="accent2" accent3="accent3" accent4="accent4" accent5="accent5" accent6="accent6" hlink="hlink" folHlink="folHlink"/>
  <p:hf sldNum="1" hdr="0" ftr="0" dt="0"/>
  <p:notesStyle>
    <a:lvl1pPr marL="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pitchFamily="0" charset="0"/>
        <a:ea typeface="宋体" pitchFamily="0" charset="0"/>
        <a:cs typeface="Calibri" pitchFamily="0" charset="0"/>
      </a:defRPr>
    </a:lvl1pPr>
    <a:lvl2pPr marL="4572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pitchFamily="0" charset="0"/>
        <a:ea typeface="宋体" pitchFamily="0" charset="0"/>
        <a:cs typeface="Calibri" pitchFamily="0" charset="0"/>
      </a:defRPr>
    </a:lvl2pPr>
    <a:lvl3pPr marL="9144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pitchFamily="0" charset="0"/>
        <a:ea typeface="宋体" pitchFamily="0" charset="0"/>
        <a:cs typeface="Calibri" pitchFamily="0" charset="0"/>
      </a:defRPr>
    </a:lvl3pPr>
    <a:lvl4pPr marL="13716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pitchFamily="0" charset="0"/>
        <a:ea typeface="宋体" pitchFamily="0" charset="0"/>
        <a:cs typeface="Calibri" pitchFamily="0" charset="0"/>
      </a:defRPr>
    </a:lvl4pPr>
    <a:lvl5pPr marL="18288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pitchFamily="0" charset="0"/>
        <a:ea typeface="宋体" pitchFamily="0" charset="0"/>
        <a:cs typeface="Calibri" pitchFamily="0" charset="0"/>
      </a:defRPr>
    </a:lvl5pPr>
    <a:lvl6pPr marL="22860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pitchFamily="0" charset="0"/>
        <a:ea typeface="宋体" pitchFamily="0" charset="0"/>
        <a:cs typeface="Calibri" pitchFamily="0" charset="0"/>
      </a:defRPr>
    </a:lvl6pPr>
    <a:lvl7pPr marL="27432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pitchFamily="0" charset="0"/>
        <a:ea typeface="宋体" pitchFamily="0" charset="0"/>
        <a:cs typeface="Calibri" pitchFamily="0" charset="0"/>
      </a:defRPr>
    </a:lvl7pPr>
    <a:lvl8pPr marL="32004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pitchFamily="0" charset="0"/>
        <a:ea typeface="宋体" pitchFamily="0" charset="0"/>
        <a:cs typeface="Calibri" pitchFamily="0" charset="0"/>
      </a:defRPr>
    </a:lvl8pPr>
    <a:lvl9pPr marL="32004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pitchFamily="0" charset="0"/>
        <a:ea typeface="宋体" pitchFamily="0" charset="0"/>
        <a:cs typeface="Calibri" pitchFamily="0" charset="0"/>
      </a:defRPr>
    </a:lvl9pPr>
  </p:notesStyle>
</p:notesMaster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0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对象"/>
          <p:cNvSpPr>
            <a:spLocks noGrp="1" noChangeAspect="1"/>
          </p:cNvSpPr>
          <p:nvPr>
            <p:ph type="sldImg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51" name="文本框"/>
          <p:cNvSpPr>
            <a:spLocks noGrp="1"/>
          </p:cNvSpPr>
          <p:nvPr>
            <p:ph type="body" idx="1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152" name="文本框"/>
          <p:cNvSpPr txBox="1">
            <a:spLocks/>
          </p:cNvSpPr>
          <p:nvPr/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10</a:t>
            </a:fld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057260"/>
      </p:ext>
    </p:extLst>
  </p:cSld>
  <p:clrMapOvr>
    <a:masterClrMapping/>
  </p:clrMapOvr>
</p:notes>
</file>

<file path=ppt/notesSlides/notesSlide2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对象"/>
          <p:cNvSpPr>
            <a:spLocks noGrp="1" noChangeAspect="1"/>
          </p:cNvSpPr>
          <p:nvPr>
            <p:ph type="sldImg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4" name="文本框"/>
          <p:cNvSpPr>
            <a:spLocks noGrp="1"/>
          </p:cNvSpPr>
          <p:nvPr>
            <p:ph type="body" idx="1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15" name="文本框"/>
          <p:cNvSpPr txBox="1">
            <a:spLocks/>
          </p:cNvSpPr>
          <p:nvPr/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2</a:t>
            </a:fld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280016"/>
      </p:ext>
    </p:extLst>
  </p:cSld>
  <p:clrMapOvr>
    <a:masterClrMapping/>
  </p:clrMapOvr>
</p:notes>
</file>

<file path=ppt/notesSlides/notesSlide3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对象"/>
          <p:cNvSpPr>
            <a:spLocks noGrp="1" noChangeAspect="1"/>
          </p:cNvSpPr>
          <p:nvPr>
            <p:ph type="sldImg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37" name="文本框"/>
          <p:cNvSpPr>
            <a:spLocks noGrp="1"/>
          </p:cNvSpPr>
          <p:nvPr>
            <p:ph type="body" idx="1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38" name="文本框"/>
          <p:cNvSpPr txBox="1">
            <a:spLocks/>
          </p:cNvSpPr>
          <p:nvPr/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3</a:t>
            </a:fld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44182"/>
      </p:ext>
    </p:extLst>
  </p:cSld>
  <p:clrMapOvr>
    <a:masterClrMapping/>
  </p:clrMapOvr>
</p:notes>
</file>

<file path=ppt/notesSlides/notesSlide4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对象"/>
          <p:cNvSpPr>
            <a:spLocks noGrp="1" noChangeAspect="1"/>
          </p:cNvSpPr>
          <p:nvPr>
            <p:ph type="sldImg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49" name="文本框"/>
          <p:cNvSpPr>
            <a:spLocks noGrp="1"/>
          </p:cNvSpPr>
          <p:nvPr>
            <p:ph type="body" idx="1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50" name="文本框"/>
          <p:cNvSpPr txBox="1">
            <a:spLocks/>
          </p:cNvSpPr>
          <p:nvPr/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4</a:t>
            </a:fld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67762"/>
      </p:ext>
    </p:extLst>
  </p:cSld>
  <p:clrMapOvr>
    <a:masterClrMapping/>
  </p:clrMapOvr>
</p:notes>
</file>

<file path=ppt/notesSlides/notesSlide5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对象"/>
          <p:cNvSpPr>
            <a:spLocks noGrp="1" noChangeAspect="1"/>
          </p:cNvSpPr>
          <p:nvPr>
            <p:ph type="sldImg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68" name="文本框"/>
          <p:cNvSpPr>
            <a:spLocks noGrp="1"/>
          </p:cNvSpPr>
          <p:nvPr>
            <p:ph type="body" idx="1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69" name="文本框"/>
          <p:cNvSpPr txBox="1">
            <a:spLocks/>
          </p:cNvSpPr>
          <p:nvPr/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5</a:t>
            </a:fld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761592"/>
      </p:ext>
    </p:extLst>
  </p:cSld>
  <p:clrMapOvr>
    <a:masterClrMapping/>
  </p:clrMapOvr>
</p:notes>
</file>

<file path=ppt/notesSlides/notesSlide6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对象"/>
          <p:cNvSpPr>
            <a:spLocks noGrp="1" noChangeAspect="1"/>
          </p:cNvSpPr>
          <p:nvPr>
            <p:ph type="sldImg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84" name="文本框"/>
          <p:cNvSpPr>
            <a:spLocks noGrp="1"/>
          </p:cNvSpPr>
          <p:nvPr>
            <p:ph type="body" idx="1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85" name="文本框"/>
          <p:cNvSpPr txBox="1">
            <a:spLocks/>
          </p:cNvSpPr>
          <p:nvPr/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6</a:t>
            </a:fld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957167"/>
      </p:ext>
    </p:extLst>
  </p:cSld>
  <p:clrMapOvr>
    <a:masterClrMapping/>
  </p:clrMapOvr>
</p:notes>
</file>

<file path=ppt/notesSlides/notesSlide7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对象"/>
          <p:cNvSpPr>
            <a:spLocks noGrp="1" noChangeAspect="1"/>
          </p:cNvSpPr>
          <p:nvPr>
            <p:ph type="sldImg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97" name="文本框"/>
          <p:cNvSpPr txBox="1">
            <a:spLocks/>
          </p:cNvSpPr>
          <p:nvPr/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7</a:t>
            </a:fld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833562"/>
      </p:ext>
    </p:extLst>
  </p:cSld>
  <p:clrMapOvr>
    <a:masterClrMapping/>
  </p:clrMapOvr>
</p:notes>
</file>

<file path=ppt/notesSlides/notesSlide8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对象"/>
          <p:cNvSpPr>
            <a:spLocks noGrp="1" noChangeAspect="1"/>
          </p:cNvSpPr>
          <p:nvPr>
            <p:ph type="sldImg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12" name="文本框"/>
          <p:cNvSpPr>
            <a:spLocks noGrp="1"/>
          </p:cNvSpPr>
          <p:nvPr>
            <p:ph type="body" idx="1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113" name="文本框"/>
          <p:cNvSpPr txBox="1">
            <a:spLocks/>
          </p:cNvSpPr>
          <p:nvPr/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8</a:t>
            </a:fld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081815"/>
      </p:ext>
    </p:extLst>
  </p:cSld>
  <p:clrMapOvr>
    <a:masterClrMapping/>
  </p:clrMapOvr>
</p:notes>
</file>

<file path=ppt/notesSlides/notesSlide9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对象"/>
          <p:cNvSpPr>
            <a:spLocks noGrp="1" noChangeAspect="1"/>
          </p:cNvSpPr>
          <p:nvPr>
            <p:ph type="sldImg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35" name="文本框"/>
          <p:cNvSpPr>
            <a:spLocks noGrp="1"/>
          </p:cNvSpPr>
          <p:nvPr>
            <p:ph type="body" idx="1"/>
          </p:nvPr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136" name="文本框"/>
          <p:cNvSpPr txBox="1">
            <a:spLocks/>
          </p:cNvSpPr>
          <p:nvPr/>
        </p:nvSpPr>
        <p:spPr>
          <a:xfrm rot="0">
            <a:off x="0" y="0"/>
            <a:ext cx="0" cy="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Calibri" pitchFamily="0" charset="0"/>
                <a:ea typeface="宋体" pitchFamily="0" charset="0"/>
                <a:cs typeface="Calibri" pitchFamily="0" charset="0"/>
              </a:rPr>
              <a:t>9</a:t>
            </a:fld>
            <a:endParaRPr lang="zh-CN" altLang="en-US" sz="180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宋体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059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1097280" y="2556510"/>
            <a:ext cx="12435840" cy="176403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417344"/>
      </p:ext>
    </p:extLst>
  </p:cSld>
  <p:clrMapOvr>
    <a:masterClrMapping/>
  </p:clrMapOvr>
</p:sldLayout>
</file>

<file path=ppt/slideLayouts/slideLayout10.xml><?xml version="1.0" encoding="utf-8"?>
<p:sldLayout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orient="vert" idx="1"/>
          </p:nvPr>
        </p:nvSpPr>
        <p:spPr/>
        <p:txBody>
          <a:bodyPr xmlns:a="http://schemas.openxmlformats.org/drawingml/2006/main" vert="eaVert"/>
          <a:lstStyle xmlns:a="http://schemas.openxmlformats.org/drawingml/2006/main"/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413161"/>
      </p:ext>
    </p:extLst>
  </p:cSld>
  <p:clrMapOvr>
    <a:masterClrMapping xmlns:a="http://schemas.openxmlformats.org/drawingml/2006/main"/>
  </p:clrMapOvr>
</p:sldLayout>
</file>

<file path=ppt/slideLayouts/slideLayout11.xml><?xml version="1.0" encoding="utf-8"?>
<p:sldLayout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 orient="vert"/>
          </p:nvPr>
        </p:nvSpPr>
        <p:spPr>
          <a:xfrm xmlns:a="http://schemas.openxmlformats.org/drawingml/2006/main">
            <a:off x="6629400" y="274638"/>
            <a:ext cx="2057400" cy="5851525"/>
          </a:xfrm>
        </p:spPr>
        <p:txBody>
          <a:bodyPr xmlns:a="http://schemas.openxmlformats.org/drawingml/2006/main" vert="eaVert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orient="vert" idx="1"/>
          </p:nvPr>
        </p:nvSpPr>
        <p:spPr>
          <a:xfrm xmlns:a="http://schemas.openxmlformats.org/drawingml/2006/main">
            <a:off x="457200" y="274638"/>
            <a:ext cx="6019800" cy="5851525"/>
          </a:xfrm>
        </p:spPr>
        <p:txBody>
          <a:bodyPr xmlns:a="http://schemas.openxmlformats.org/drawingml/2006/main" vert="eaVert"/>
          <a:lstStyle xmlns:a="http://schemas.openxmlformats.org/drawingml/2006/main"/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071414"/>
      </p:ext>
    </p:extLst>
  </p:cSld>
  <p:clrMapOvr>
    <a:masterClrMapping xmlns:a="http://schemas.openxmlformats.org/drawingml/2006/main"/>
  </p:clrMapOvr>
</p:sldLayout>
</file>

<file path=ppt/slideLayouts/slideLayout12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chemeClr val="bg1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2388447"/>
      </p:ext>
    </p:extLst>
  </p:cSld>
  <p:clrMapOvr>
    <a:masterClrMapping xmlns:a="http://schemas.openxmlformats.org/drawingml/2006/main"/>
  </p:clrMapOvr>
</p:sldLayout>
</file>

<file path=ppt/slideLayouts/slideLayout2.xml><?xml version="1.0" encoding="utf-8"?>
<p:sldLayout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50573"/>
      </p:ext>
    </p:extLst>
  </p:cSld>
  <p:clrMapOvr>
    <a:masterClrMapping xmlns:a="http://schemas.openxmlformats.org/drawingml/2006/main"/>
  </p:clrMapOvr>
</p:sldLayout>
</file>

<file path=ppt/slideLayouts/slideLayout3.xml><?xml version="1.0" encoding="utf-8"?>
<p:sldLayout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>
            <a:off x="722313" y="4406900"/>
            <a:ext cx="7772400" cy="1362075"/>
          </a:xfrm>
        </p:spPr>
        <p:txBody>
          <a:bodyPr xmlns:a="http://schemas.openxmlformats.org/drawingml/2006/main" anchor="t"/>
          <a:lstStyle xmlns:a="http://schemas.openxmlformats.org/drawingml/2006/main">
            <a:lvl1pPr algn="l">
              <a:defRPr sz="4000" b="1" cap="all"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>
            <a:off x="722313" y="2906713"/>
            <a:ext cx="7772400" cy="1500187"/>
          </a:xfrm>
        </p:spPr>
        <p:txBody>
          <a:bodyPr xmlns:a="http://schemas.openxmlformats.org/drawingml/2006/main" anchor="b"/>
          <a:lstStyle xmlns:a="http://schemas.openxmlformats.org/drawingml/2006/main"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9637429"/>
      </p:ext>
    </p:extLst>
  </p:cSld>
  <p:clrMapOvr>
    <a:masterClrMapping xmlns:a="http://schemas.openxmlformats.org/drawingml/2006/main"/>
  </p:clrMapOvr>
</p:sldLayout>
</file>

<file path=ppt/slideLayouts/slideLayout4.xml><?xml version="1.0" encoding="utf-8"?>
<p:sldLayout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sz="half" idx="1"/>
          </p:nvPr>
        </p:nvSpPr>
        <p:spPr>
          <a:xfrm xmlns:a="http://schemas.openxmlformats.org/drawingml/2006/main">
            <a:off x="457200" y="1600200"/>
            <a:ext cx="4038600" cy="4525963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sz="half" idx="2"/>
          </p:nvPr>
        </p:nvSpPr>
        <p:spPr>
          <a:xfrm xmlns:a="http://schemas.openxmlformats.org/drawingml/2006/main">
            <a:off x="4648200" y="1600200"/>
            <a:ext cx="4038600" cy="4525963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268421"/>
      </p:ext>
    </p:extLst>
  </p:cSld>
  <p:clrMapOvr>
    <a:masterClrMapping xmlns:a="http://schemas.openxmlformats.org/drawingml/2006/main"/>
  </p:clrMapOvr>
</p:sldLayout>
</file>

<file path=ppt/slideLayouts/slideLayout5.xml><?xml version="1.0" encoding="utf-8"?>
<p:sldLayout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>
            <a:lvl1pPr>
              <a:defRPr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>
            <a:off x="457200" y="1535113"/>
            <a:ext cx="4040188" cy="639762"/>
          </a:xfrm>
        </p:spPr>
        <p:txBody>
          <a:bodyPr xmlns:a="http://schemas.openxmlformats.org/drawingml/2006/main" anchor="b"/>
          <a:lstStyle xmlns:a="http://schemas.openxmlformats.org/drawingml/2006/main"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sz="half" idx="2"/>
          </p:nvPr>
        </p:nvSpPr>
        <p:spPr>
          <a:xfrm xmlns:a="http://schemas.openxmlformats.org/drawingml/2006/main">
            <a:off x="457200" y="2174875"/>
            <a:ext cx="4040188" cy="3951288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xmlns:a="http://schemas.openxmlformats.org/drawingml/2006/main" noGrp="1"/>
          </p:cNvSpPr>
          <p:nvPr>
            <p:ph type="body" sz="quarter" idx="3"/>
          </p:nvPr>
        </p:nvSpPr>
        <p:spPr>
          <a:xfrm xmlns:a="http://schemas.openxmlformats.org/drawingml/2006/main">
            <a:off x="4645025" y="1535113"/>
            <a:ext cx="4041775" cy="639762"/>
          </a:xfrm>
        </p:spPr>
        <p:txBody>
          <a:bodyPr xmlns:a="http://schemas.openxmlformats.org/drawingml/2006/main" anchor="b"/>
          <a:lstStyle xmlns:a="http://schemas.openxmlformats.org/drawingml/2006/main"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xmlns:a="http://schemas.openxmlformats.org/drawingml/2006/main" noGrp="1"/>
          </p:cNvSpPr>
          <p:nvPr>
            <p:ph sz="quarter" idx="4"/>
          </p:nvPr>
        </p:nvSpPr>
        <p:spPr>
          <a:xfrm xmlns:a="http://schemas.openxmlformats.org/drawingml/2006/main">
            <a:off x="4645025" y="2174875"/>
            <a:ext cx="4041775" cy="3951288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308858"/>
      </p:ext>
    </p:extLst>
  </p:cSld>
  <p:clrMapOvr>
    <a:masterClrMapping xmlns:a="http://schemas.openxmlformats.org/drawingml/2006/main"/>
  </p:clrMapOvr>
</p:sldLayout>
</file>

<file path=ppt/slideLayouts/slideLayout6.xml><?xml version="1.0" encoding="utf-8"?>
<p:sldLayout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76325"/>
      </p:ext>
    </p:extLst>
  </p:cSld>
  <p:clrMapOvr>
    <a:masterClrMapping xmlns:a="http://schemas.openxmlformats.org/drawingml/2006/main"/>
  </p:clrMapOvr>
</p:sldLayout>
</file>

<file path=ppt/slideLayouts/slideLayout7.xml><?xml version="1.0" encoding="utf-8"?>
<p:sldLayout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485599"/>
      </p:ext>
    </p:extLst>
  </p:cSld>
  <p:clrMapOvr>
    <a:masterClrMapping xmlns:a="http://schemas.openxmlformats.org/drawingml/2006/main"/>
  </p:clrMapOvr>
</p:sldLayout>
</file>

<file path=ppt/slideLayouts/slideLayout8.xml><?xml version="1.0" encoding="utf-8"?>
<p:sldLayout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>
            <a:off x="457200" y="273050"/>
            <a:ext cx="3008313" cy="1162050"/>
          </a:xfrm>
        </p:spPr>
        <p:txBody>
          <a:bodyPr xmlns:a="http://schemas.openxmlformats.org/drawingml/2006/main" anchor="b"/>
          <a:lstStyle xmlns:a="http://schemas.openxmlformats.org/drawingml/2006/main">
            <a:lvl1pPr algn="l">
              <a:defRPr sz="2000" b="1"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idx="1"/>
          </p:nvPr>
        </p:nvSpPr>
        <p:spPr>
          <a:xfrm xmlns:a="http://schemas.openxmlformats.org/drawingml/2006/main">
            <a:off x="3575050" y="273050"/>
            <a:ext cx="5111750" cy="5853113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body" sz="half" idx="2"/>
          </p:nvPr>
        </p:nvSpPr>
        <p:spPr>
          <a:xfrm xmlns:a="http://schemas.openxmlformats.org/drawingml/2006/main">
            <a:off x="457200" y="1435100"/>
            <a:ext cx="3008313" cy="4691063"/>
          </a:xfrm>
        </p:spPr>
        <p:txBody>
          <a:bodyPr xmlns:a="http://schemas.openxmlformats.org/drawingml/2006/main"/>
          <a:lstStyle xmlns:a="http://schemas.openxmlformats.org/drawingml/2006/main"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24252036"/>
      </p:ext>
    </p:extLst>
  </p:cSld>
  <p:clrMapOvr>
    <a:masterClrMapping xmlns:a="http://schemas.openxmlformats.org/drawingml/2006/main"/>
  </p:clrMapOvr>
</p:sldLayout>
</file>

<file path=ppt/slideLayouts/slideLayout9.xml><?xml version="1.0" encoding="utf-8"?>
<p:sldLayout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>
            <a:off x="1792288" y="4800600"/>
            <a:ext cx="5486400" cy="566738"/>
          </a:xfrm>
        </p:spPr>
        <p:txBody>
          <a:bodyPr xmlns:a="http://schemas.openxmlformats.org/drawingml/2006/main" anchor="b"/>
          <a:lstStyle xmlns:a="http://schemas.openxmlformats.org/drawingml/2006/main">
            <a:lvl1pPr algn="l">
              <a:defRPr sz="2000" b="1"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pic" idx="1"/>
          </p:nvPr>
        </p:nvSpPr>
        <p:spPr>
          <a:xfrm xmlns:a="http://schemas.openxmlformats.org/drawingml/2006/main">
            <a:off x="1792288" y="612775"/>
            <a:ext cx="5486400" cy="4114800"/>
          </a:xfrm>
        </p:spPr>
        <p:txBody>
          <a:bodyPr xmlns:a="http://schemas.openxmlformats.org/drawingml/2006/main"/>
          <a:lstStyle xmlns:a="http://schemas.openxmlformats.org/drawingml/2006/main"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 xmlns:a="http://schemas.openxmlformats.org/drawingml/2006/main"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body" sz="half" idx="2"/>
          </p:nvPr>
        </p:nvSpPr>
        <p:spPr>
          <a:xfrm xmlns:a="http://schemas.openxmlformats.org/drawingml/2006/main">
            <a:off x="1792288" y="5367338"/>
            <a:ext cx="5486400" cy="804862"/>
          </a:xfrm>
        </p:spPr>
        <p:txBody>
          <a:bodyPr xmlns:a="http://schemas.openxmlformats.org/drawingml/2006/main"/>
          <a:lstStyle xmlns:a="http://schemas.openxmlformats.org/drawingml/2006/main"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44966285"/>
      </p:ext>
    </p:extLst>
  </p:cSld>
  <p:clrMapOvr>
    <a:masterClrMapping xmlns:a="http://schemas.openxmlformats.org/drawingml/2006/main"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966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lvl1pPr algn="ctr" defTabSz="914400" eaLnBrk="1" fontAlgn="auto" latinLnBrk="0" hangingPunct="1"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等线 Light" pitchFamily="0" charset="0"/>
          <a:cs typeface="Calibri Light" pitchFamily="0" charset="0"/>
        </a:defRPr>
      </a:lvl1pPr>
    </p:titleStyle>
    <p:bodyStyle>
      <a:lvl1pPr marL="342900" indent="-3429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1pPr>
      <a:lvl2pPr marL="742950" indent="-28575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9pPr>
    </p:body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1.jpg"/><Relationship Id="rId2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2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3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4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5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6.png"/><Relationship Id="rId2" Type="http://schemas.openxmlformats.org/officeDocument/2006/relationships/image" Target="../media/7.png"/><Relationship Id="rId3" Type="http://schemas.openxmlformats.org/officeDocument/2006/relationships/image" Target="../media/8.png"/><Relationship Id="rId4" Type="http://schemas.openxmlformats.org/officeDocument/2006/relationships/image" Target="../media/9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10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9.xml"/></Relationships>
</file>

<file path=ppt/slides/slide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>
            <a:spLocks/>
          </p:cNvSpPr>
          <p:nvPr/>
        </p:nvSpPr>
        <p:spPr>
          <a:xfrm rot="0">
            <a:off x="101600" y="61018"/>
            <a:ext cx="14630401" cy="7991061"/>
          </a:xfrm>
          <a:prstGeom prst="rect"/>
          <a:solidFill>
            <a:srgbClr val="123332"/>
          </a:solidFill>
          <a:ln w="12700" cmpd="sng" cap="flat">
            <a:noFill/>
            <a:prstDash val="solid"/>
            <a:miter/>
          </a:ln>
        </p:spPr>
      </p:sp>
      <p:sp>
        <p:nvSpPr>
          <p:cNvPr id="3" name="矩形"/>
          <p:cNvSpPr>
            <a:spLocks/>
          </p:cNvSpPr>
          <p:nvPr/>
        </p:nvSpPr>
        <p:spPr>
          <a:xfrm rot="0">
            <a:off x="5335104" y="1367551"/>
            <a:ext cx="6408838" cy="91059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0" i="0" u="none" strike="noStrike" kern="1200" cap="none" spc="0" baseline="0">
                <a:solidFill>
                  <a:schemeClr val="bg1"/>
                </a:solidFill>
                <a:latin typeface="Calibri" pitchFamily="0" charset="0"/>
                <a:ea typeface="等线" pitchFamily="0" charset="0"/>
                <a:cs typeface="Calibri" pitchFamily="0" charset="0"/>
              </a:rPr>
              <a:t>NAME : M.JANAKI</a:t>
            </a:r>
            <a:endParaRPr lang="zh-CN" altLang="en-US" sz="5400" b="0" i="0" u="none" strike="noStrike" kern="1200" cap="none" spc="0" baseline="0">
              <a:solidFill>
                <a:schemeClr val="bg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4" name="矩形"/>
          <p:cNvSpPr>
            <a:spLocks/>
          </p:cNvSpPr>
          <p:nvPr/>
        </p:nvSpPr>
        <p:spPr>
          <a:xfrm rot="0">
            <a:off x="5335104" y="2337516"/>
            <a:ext cx="7930875" cy="91059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0" i="0" u="none" strike="noStrike" kern="1200" cap="none" spc="0" baseline="0">
                <a:solidFill>
                  <a:schemeClr val="bg1"/>
                </a:solidFill>
                <a:latin typeface="Calibri" pitchFamily="0" charset="0"/>
                <a:ea typeface="等线" pitchFamily="0" charset="0"/>
                <a:cs typeface="Calibri" pitchFamily="0" charset="0"/>
              </a:rPr>
              <a:t>NM ID : au412721205019</a:t>
            </a:r>
            <a:endParaRPr lang="zh-CN" altLang="en-US" sz="5400" b="0" i="0" u="none" strike="noStrike" kern="1200" cap="none" spc="0" baseline="0">
              <a:solidFill>
                <a:schemeClr val="bg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5" name="矩形"/>
          <p:cNvSpPr>
            <a:spLocks/>
          </p:cNvSpPr>
          <p:nvPr/>
        </p:nvSpPr>
        <p:spPr>
          <a:xfrm rot="0">
            <a:off x="5335104" y="3349939"/>
            <a:ext cx="10648674" cy="172974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0" i="0" u="none" strike="noStrike" kern="1200" cap="none" spc="0" baseline="0">
                <a:solidFill>
                  <a:schemeClr val="bg1"/>
                </a:solidFill>
                <a:latin typeface="Calibri" pitchFamily="0" charset="0"/>
                <a:ea typeface="等线" pitchFamily="0" charset="0"/>
                <a:cs typeface="Calibri" pitchFamily="0" charset="0"/>
              </a:rPr>
              <a:t>PROJECT TITLE :GENERATION OF IMAGES USING GAN</a:t>
            </a:r>
            <a:endParaRPr lang="zh-CN" altLang="en-US" sz="5400" b="0" i="0" u="none" strike="noStrike" kern="1200" cap="none" spc="0" baseline="0">
              <a:solidFill>
                <a:schemeClr val="bg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6" name="矩形"/>
          <p:cNvSpPr>
            <a:spLocks/>
          </p:cNvSpPr>
          <p:nvPr/>
        </p:nvSpPr>
        <p:spPr>
          <a:xfrm rot="0">
            <a:off x="5306666" y="5193360"/>
            <a:ext cx="9425334" cy="172974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0" i="0" u="none" strike="noStrike" kern="1200" cap="none" spc="0" baseline="0">
                <a:solidFill>
                  <a:schemeClr val="bg1"/>
                </a:solidFill>
                <a:latin typeface="Calibri" pitchFamily="0" charset="0"/>
                <a:ea typeface="等线" pitchFamily="0" charset="0"/>
                <a:cs typeface="Calibri" pitchFamily="0" charset="0"/>
              </a:rPr>
              <a:t>COLLEGE:TAGORE ENGINEERING COLLEGE</a:t>
            </a:r>
            <a:endParaRPr lang="zh-CN" altLang="en-US" sz="5400" b="0" i="0" u="none" strike="noStrike" kern="1200" cap="none" spc="0" baseline="0">
              <a:solidFill>
                <a:schemeClr val="bg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pic>
        <p:nvPicPr>
          <p:cNvPr id="7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01600" y="-32253"/>
            <a:ext cx="5003799" cy="8084331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469835944"/>
      </p:ext>
    </p:extLst>
  </p:cSld>
  <p:clrMapOvr>
    <a:masterClrMapping/>
  </p:clrMapOvr>
</p:sld>
</file>

<file path=ppt/slides/slide10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矩形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1C4241"/>
          </a:solidFill>
          <a:ln w="12700" cmpd="sng" cap="flat">
            <a:noFill/>
            <a:prstDash val="solid"/>
            <a:miter/>
          </a:ln>
        </p:spPr>
      </p:sp>
      <p:sp>
        <p:nvSpPr>
          <p:cNvPr id="138" name="矩形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123332"/>
          </a:solidFill>
          <a:ln w="12700" cmpd="sng" cap="flat">
            <a:noFill/>
            <a:prstDash val="solid"/>
            <a:miter/>
          </a:ln>
        </p:spPr>
      </p:sp>
      <p:sp>
        <p:nvSpPr>
          <p:cNvPr id="139" name="矩形"/>
          <p:cNvSpPr>
            <a:spLocks/>
          </p:cNvSpPr>
          <p:nvPr/>
        </p:nvSpPr>
        <p:spPr>
          <a:xfrm rot="0">
            <a:off x="2348389" y="2271236"/>
            <a:ext cx="5554980" cy="69437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374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Results</a:t>
            </a:r>
            <a:endParaRPr lang="zh-CN" altLang="en-US" sz="4374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40" name="矩形"/>
          <p:cNvSpPr>
            <a:spLocks/>
          </p:cNvSpPr>
          <p:nvPr/>
        </p:nvSpPr>
        <p:spPr>
          <a:xfrm rot="0">
            <a:off x="2570559" y="3550801"/>
            <a:ext cx="4518541" cy="35540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Metric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41" name="矩形"/>
          <p:cNvSpPr>
            <a:spLocks/>
          </p:cNvSpPr>
          <p:nvPr/>
        </p:nvSpPr>
        <p:spPr>
          <a:xfrm rot="0">
            <a:off x="7541061" y="3550801"/>
            <a:ext cx="4518541" cy="35540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Value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42" name="矩形"/>
          <p:cNvSpPr>
            <a:spLocks/>
          </p:cNvSpPr>
          <p:nvPr/>
        </p:nvSpPr>
        <p:spPr>
          <a:xfrm rot="0">
            <a:off x="2348389" y="4047053"/>
            <a:ext cx="9933503" cy="637102"/>
          </a:xfrm>
          <a:prstGeom prst="rect"/>
          <a:solidFill>
            <a:srgbClr val="234A49"/>
          </a:solidFill>
          <a:ln w="12700" cmpd="sng" cap="flat">
            <a:noFill/>
            <a:prstDash val="solid"/>
            <a:miter/>
          </a:ln>
        </p:spPr>
      </p:sp>
      <p:sp>
        <p:nvSpPr>
          <p:cNvPr id="143" name="矩形"/>
          <p:cNvSpPr>
            <a:spLocks/>
          </p:cNvSpPr>
          <p:nvPr/>
        </p:nvSpPr>
        <p:spPr>
          <a:xfrm rot="0">
            <a:off x="2570559" y="4187904"/>
            <a:ext cx="4518541" cy="35540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Image Quality (FID)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44" name="矩形"/>
          <p:cNvSpPr>
            <a:spLocks/>
          </p:cNvSpPr>
          <p:nvPr/>
        </p:nvSpPr>
        <p:spPr>
          <a:xfrm rot="0">
            <a:off x="7541061" y="4187904"/>
            <a:ext cx="4518541" cy="35540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8.2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45" name="矩形"/>
          <p:cNvSpPr>
            <a:spLocks/>
          </p:cNvSpPr>
          <p:nvPr/>
        </p:nvSpPr>
        <p:spPr>
          <a:xfrm rot="0">
            <a:off x="2570559" y="4825008"/>
            <a:ext cx="4518541" cy="35540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Diversity (IS)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46" name="矩形"/>
          <p:cNvSpPr>
            <a:spLocks/>
          </p:cNvSpPr>
          <p:nvPr/>
        </p:nvSpPr>
        <p:spPr>
          <a:xfrm rot="0">
            <a:off x="7541061" y="4825008"/>
            <a:ext cx="4518541" cy="35540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4.7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47" name="矩形"/>
          <p:cNvSpPr>
            <a:spLocks/>
          </p:cNvSpPr>
          <p:nvPr/>
        </p:nvSpPr>
        <p:spPr>
          <a:xfrm rot="0">
            <a:off x="2348389" y="5321259"/>
            <a:ext cx="9933503" cy="637103"/>
          </a:xfrm>
          <a:prstGeom prst="rect"/>
          <a:solidFill>
            <a:srgbClr val="234A49"/>
          </a:solidFill>
          <a:ln w="12700" cmpd="sng" cap="flat">
            <a:noFill/>
            <a:prstDash val="solid"/>
            <a:miter/>
          </a:ln>
        </p:spPr>
      </p:sp>
      <p:sp>
        <p:nvSpPr>
          <p:cNvPr id="148" name="矩形"/>
          <p:cNvSpPr>
            <a:spLocks/>
          </p:cNvSpPr>
          <p:nvPr/>
        </p:nvSpPr>
        <p:spPr>
          <a:xfrm rot="0">
            <a:off x="2570559" y="5462110"/>
            <a:ext cx="4518541" cy="35540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Realism (AMT Turing Test)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49" name="矩形"/>
          <p:cNvSpPr>
            <a:spLocks/>
          </p:cNvSpPr>
          <p:nvPr/>
        </p:nvSpPr>
        <p:spPr>
          <a:xfrm rot="0">
            <a:off x="7541061" y="5462110"/>
            <a:ext cx="4518541" cy="35540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82%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468027"/>
      </p:ext>
    </p:extLst>
  </p:cSld>
  <p:clrMapOvr>
    <a:masterClrMapping/>
  </p:clrMapOvr>
</p:sld>
</file>

<file path=ppt/slides/slide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1C4241"/>
          </a:solidFill>
          <a:ln w="12700" cmpd="sng" cap="flat">
            <a:noFill/>
            <a:prstDash val="solid"/>
            <a:miter/>
          </a:ln>
        </p:spPr>
      </p:sp>
      <p:sp>
        <p:nvSpPr>
          <p:cNvPr id="9" name="矩形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123332"/>
          </a:solidFill>
          <a:ln w="12700" cmpd="sng" cap="flat">
            <a:noFill/>
            <a:prstDash val="solid"/>
            <a:miter/>
          </a:ln>
        </p:spPr>
      </p:sp>
      <p:pic>
        <p:nvPicPr>
          <p:cNvPr id="10" name="图片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9144000" y="0"/>
            <a:ext cx="5486400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1" name="矩形"/>
          <p:cNvSpPr>
            <a:spLocks/>
          </p:cNvSpPr>
          <p:nvPr/>
        </p:nvSpPr>
        <p:spPr>
          <a:xfrm rot="0">
            <a:off x="833198" y="1320879"/>
            <a:ext cx="7477600" cy="383286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75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036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Introduction to Generative Adversarial Networks (GANs)</a:t>
            </a:r>
            <a:endParaRPr lang="zh-CN" altLang="en-US" sz="6036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2" name="矩形"/>
          <p:cNvSpPr>
            <a:spLocks/>
          </p:cNvSpPr>
          <p:nvPr/>
        </p:nvSpPr>
        <p:spPr>
          <a:xfrm rot="0">
            <a:off x="833198" y="5486995"/>
            <a:ext cx="7477600" cy="142160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 Generative Adversarial Networks (GANs) are a powerful class of machine learning models that can generate new, realistic-looking data. GANs pit two neural networks against each other - a generator and a discriminator - in a game-like training process to produce highly convince .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175901"/>
      </p:ext>
    </p:extLst>
  </p:cSld>
  <p:clrMapOvr>
    <a:masterClrMapping/>
  </p:clrMapOvr>
</p:sld>
</file>

<file path=ppt/slides/slide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1C4241"/>
          </a:solidFill>
          <a:ln w="12700" cmpd="sng" cap="flat">
            <a:noFill/>
            <a:prstDash val="solid"/>
            <a:miter/>
          </a:ln>
        </p:spPr>
      </p:sp>
      <p:sp>
        <p:nvSpPr>
          <p:cNvPr id="17" name="矩形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123332"/>
          </a:solidFill>
          <a:ln w="12700" cmpd="sng" cap="flat">
            <a:noFill/>
            <a:prstDash val="solid"/>
            <a:miter/>
          </a:ln>
        </p:spPr>
      </p:sp>
      <p:pic>
        <p:nvPicPr>
          <p:cNvPr id="18" name="图片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0972800" y="0"/>
            <a:ext cx="3657600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9" name="矩形"/>
          <p:cNvSpPr>
            <a:spLocks/>
          </p:cNvSpPr>
          <p:nvPr/>
        </p:nvSpPr>
        <p:spPr>
          <a:xfrm rot="0">
            <a:off x="833198" y="1458515"/>
            <a:ext cx="5554980" cy="69437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374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Agenda</a:t>
            </a:r>
            <a:endParaRPr lang="zh-CN" altLang="en-US" sz="4374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20" name="矩形"/>
          <p:cNvSpPr>
            <a:spLocks/>
          </p:cNvSpPr>
          <p:nvPr/>
        </p:nvSpPr>
        <p:spPr>
          <a:xfrm rot="0">
            <a:off x="1152644" y="2486144"/>
            <a:ext cx="27741" cy="4284821"/>
          </a:xfrm>
          <a:prstGeom prst="rect"/>
          <a:solidFill>
            <a:srgbClr val="EF9C82"/>
          </a:solidFill>
          <a:ln w="12700" cmpd="sng" cap="flat">
            <a:noFill/>
            <a:prstDash val="solid"/>
            <a:miter/>
          </a:ln>
        </p:spPr>
      </p:sp>
      <p:sp>
        <p:nvSpPr>
          <p:cNvPr id="21" name="矩形"/>
          <p:cNvSpPr>
            <a:spLocks/>
          </p:cNvSpPr>
          <p:nvPr/>
        </p:nvSpPr>
        <p:spPr>
          <a:xfrm rot="0">
            <a:off x="1416427" y="2895779"/>
            <a:ext cx="777596" cy="27742"/>
          </a:xfrm>
          <a:prstGeom prst="rect"/>
          <a:solidFill>
            <a:srgbClr val="EF9C82"/>
          </a:solidFill>
          <a:ln w="12700" cmpd="sng" cap="flat">
            <a:noFill/>
            <a:prstDash val="solid"/>
            <a:miter/>
          </a:ln>
        </p:spPr>
      </p:sp>
      <p:sp>
        <p:nvSpPr>
          <p:cNvPr id="22" name="圆角矩形"/>
          <p:cNvSpPr>
            <a:spLocks/>
          </p:cNvSpPr>
          <p:nvPr/>
        </p:nvSpPr>
        <p:spPr>
          <a:xfrm rot="0">
            <a:off x="916484" y="265973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 w="12700" cmpd="sng" cap="flat">
            <a:noFill/>
            <a:prstDash val="solid"/>
            <a:miter/>
          </a:ln>
        </p:spPr>
      </p:sp>
      <p:sp>
        <p:nvSpPr>
          <p:cNvPr id="23" name="矩形"/>
          <p:cNvSpPr>
            <a:spLocks/>
          </p:cNvSpPr>
          <p:nvPr/>
        </p:nvSpPr>
        <p:spPr>
          <a:xfrm rot="0">
            <a:off x="1107460" y="2701409"/>
            <a:ext cx="117991" cy="41648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ctr">
              <a:lnSpc>
                <a:spcPts val="32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24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1</a:t>
            </a:r>
            <a:endParaRPr lang="zh-CN" altLang="en-US" sz="2624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24" name="矩形"/>
          <p:cNvSpPr>
            <a:spLocks/>
          </p:cNvSpPr>
          <p:nvPr/>
        </p:nvSpPr>
        <p:spPr>
          <a:xfrm rot="0">
            <a:off x="2388513" y="2708315"/>
            <a:ext cx="2777490" cy="34718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87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Problem Statement</a:t>
            </a:r>
            <a:endParaRPr lang="zh-CN" altLang="en-US" sz="2187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25" name="矩形"/>
          <p:cNvSpPr>
            <a:spLocks/>
          </p:cNvSpPr>
          <p:nvPr/>
        </p:nvSpPr>
        <p:spPr>
          <a:xfrm rot="0">
            <a:off x="2388513" y="3188732"/>
            <a:ext cx="7751087" cy="35540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Defining the key challenge that GANs aim to solve.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26" name="矩形"/>
          <p:cNvSpPr>
            <a:spLocks/>
          </p:cNvSpPr>
          <p:nvPr/>
        </p:nvSpPr>
        <p:spPr>
          <a:xfrm rot="0">
            <a:off x="1416427" y="4398109"/>
            <a:ext cx="777596" cy="27742"/>
          </a:xfrm>
          <a:prstGeom prst="rect"/>
          <a:solidFill>
            <a:srgbClr val="EF9C82"/>
          </a:solidFill>
          <a:ln w="12700" cmpd="sng" cap="flat">
            <a:noFill/>
            <a:prstDash val="solid"/>
            <a:miter/>
          </a:ln>
        </p:spPr>
      </p:sp>
      <p:sp>
        <p:nvSpPr>
          <p:cNvPr id="27" name="圆角矩形"/>
          <p:cNvSpPr>
            <a:spLocks/>
          </p:cNvSpPr>
          <p:nvPr/>
        </p:nvSpPr>
        <p:spPr>
          <a:xfrm rot="0">
            <a:off x="916484" y="416206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 w="12700" cmpd="sng" cap="flat">
            <a:noFill/>
            <a:prstDash val="solid"/>
            <a:miter/>
          </a:ln>
        </p:spPr>
      </p:sp>
      <p:sp>
        <p:nvSpPr>
          <p:cNvPr id="28" name="矩形"/>
          <p:cNvSpPr>
            <a:spLocks/>
          </p:cNvSpPr>
          <p:nvPr/>
        </p:nvSpPr>
        <p:spPr>
          <a:xfrm rot="0">
            <a:off x="1077099" y="4203740"/>
            <a:ext cx="178713" cy="41648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ctr">
              <a:lnSpc>
                <a:spcPts val="32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24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2</a:t>
            </a:r>
            <a:endParaRPr lang="zh-CN" altLang="en-US" sz="2624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29" name="矩形"/>
          <p:cNvSpPr>
            <a:spLocks/>
          </p:cNvSpPr>
          <p:nvPr/>
        </p:nvSpPr>
        <p:spPr>
          <a:xfrm rot="0">
            <a:off x="2388513" y="4210645"/>
            <a:ext cx="2777490" cy="34718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87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Project Overview</a:t>
            </a:r>
            <a:endParaRPr lang="zh-CN" altLang="en-US" sz="2187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30" name="矩形"/>
          <p:cNvSpPr>
            <a:spLocks/>
          </p:cNvSpPr>
          <p:nvPr/>
        </p:nvSpPr>
        <p:spPr>
          <a:xfrm rot="0">
            <a:off x="2388513" y="4691063"/>
            <a:ext cx="7751087" cy="35540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Outlining the high-level approach and goals of the GAN project.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31" name="矩形"/>
          <p:cNvSpPr>
            <a:spLocks/>
          </p:cNvSpPr>
          <p:nvPr/>
        </p:nvSpPr>
        <p:spPr>
          <a:xfrm rot="0">
            <a:off x="1416427" y="5900440"/>
            <a:ext cx="777596" cy="27742"/>
          </a:xfrm>
          <a:prstGeom prst="rect"/>
          <a:solidFill>
            <a:srgbClr val="EF9C82"/>
          </a:solidFill>
          <a:ln w="12700" cmpd="sng" cap="flat">
            <a:noFill/>
            <a:prstDash val="solid"/>
            <a:miter/>
          </a:ln>
        </p:spPr>
      </p:sp>
      <p:sp>
        <p:nvSpPr>
          <p:cNvPr id="32" name="圆角矩形"/>
          <p:cNvSpPr>
            <a:spLocks/>
          </p:cNvSpPr>
          <p:nvPr/>
        </p:nvSpPr>
        <p:spPr>
          <a:xfrm rot="0">
            <a:off x="916484" y="566439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 w="12700" cmpd="sng" cap="flat">
            <a:noFill/>
            <a:prstDash val="solid"/>
            <a:miter/>
          </a:ln>
        </p:spPr>
      </p:sp>
      <p:sp>
        <p:nvSpPr>
          <p:cNvPr id="33" name="矩形"/>
          <p:cNvSpPr>
            <a:spLocks/>
          </p:cNvSpPr>
          <p:nvPr/>
        </p:nvSpPr>
        <p:spPr>
          <a:xfrm rot="0">
            <a:off x="1075789" y="5706070"/>
            <a:ext cx="181332" cy="41648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ctr">
              <a:lnSpc>
                <a:spcPts val="32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24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3</a:t>
            </a:r>
            <a:endParaRPr lang="zh-CN" altLang="en-US" sz="2624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34" name="矩形"/>
          <p:cNvSpPr>
            <a:spLocks/>
          </p:cNvSpPr>
          <p:nvPr/>
        </p:nvSpPr>
        <p:spPr>
          <a:xfrm rot="0">
            <a:off x="2388513" y="5712975"/>
            <a:ext cx="2777490" cy="34718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87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Modeling</a:t>
            </a:r>
            <a:endParaRPr lang="zh-CN" altLang="en-US" sz="2187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35" name="矩形"/>
          <p:cNvSpPr>
            <a:spLocks/>
          </p:cNvSpPr>
          <p:nvPr/>
        </p:nvSpPr>
        <p:spPr>
          <a:xfrm rot="0">
            <a:off x="2388513" y="6193393"/>
            <a:ext cx="7751087" cy="35540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Describing the architectural details and training process of the GAN model.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68003"/>
      </p:ext>
    </p:extLst>
  </p:cSld>
  <p:clrMapOvr>
    <a:masterClrMapping/>
  </p:clrMapOvr>
</p:sld>
</file>

<file path=ppt/slides/slide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1C4241"/>
          </a:solidFill>
          <a:ln w="12700" cmpd="sng" cap="flat">
            <a:noFill/>
            <a:prstDash val="solid"/>
            <a:miter/>
          </a:ln>
        </p:spPr>
      </p:sp>
      <p:sp>
        <p:nvSpPr>
          <p:cNvPr id="40" name="矩形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123332"/>
          </a:solidFill>
          <a:ln w="12700" cmpd="sng" cap="flat">
            <a:noFill/>
            <a:prstDash val="solid"/>
            <a:miter/>
          </a:ln>
        </p:spPr>
      </p:sp>
      <p:sp>
        <p:nvSpPr>
          <p:cNvPr id="41" name="矩形"/>
          <p:cNvSpPr>
            <a:spLocks/>
          </p:cNvSpPr>
          <p:nvPr/>
        </p:nvSpPr>
        <p:spPr>
          <a:xfrm rot="0">
            <a:off x="2348389" y="1865471"/>
            <a:ext cx="5554980" cy="69437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374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Problem Statement</a:t>
            </a:r>
            <a:endParaRPr lang="zh-CN" altLang="en-US" sz="4374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42" name="矩形"/>
          <p:cNvSpPr>
            <a:spLocks/>
          </p:cNvSpPr>
          <p:nvPr/>
        </p:nvSpPr>
        <p:spPr>
          <a:xfrm rot="0">
            <a:off x="2348389" y="3115270"/>
            <a:ext cx="2949416" cy="69437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87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Generating Realistic Data</a:t>
            </a:r>
            <a:endParaRPr lang="zh-CN" altLang="en-US" sz="2187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43" name="矩形"/>
          <p:cNvSpPr>
            <a:spLocks/>
          </p:cNvSpPr>
          <p:nvPr/>
        </p:nvSpPr>
        <p:spPr>
          <a:xfrm rot="0">
            <a:off x="2348389" y="4031813"/>
            <a:ext cx="2949416" cy="213240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Traditional machine learning models often struggle to generate highly realistic and diverse synthetic data. GANs aim to overcome this limitation.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44" name="矩形"/>
          <p:cNvSpPr>
            <a:spLocks/>
          </p:cNvSpPr>
          <p:nvPr/>
        </p:nvSpPr>
        <p:spPr>
          <a:xfrm rot="0">
            <a:off x="5847398" y="3115270"/>
            <a:ext cx="2893457" cy="34718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87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Unsupervised Learning</a:t>
            </a:r>
            <a:endParaRPr lang="zh-CN" altLang="en-US" sz="2187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45" name="矩形"/>
          <p:cNvSpPr>
            <a:spLocks/>
          </p:cNvSpPr>
          <p:nvPr/>
        </p:nvSpPr>
        <p:spPr>
          <a:xfrm rot="0">
            <a:off x="5847398" y="3684627"/>
            <a:ext cx="2949415" cy="213240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GANs can learn to generate new data without the need for labeled training samples, making them a powerful tool for unsupervised learning tasks.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46" name="矩形"/>
          <p:cNvSpPr>
            <a:spLocks/>
          </p:cNvSpPr>
          <p:nvPr/>
        </p:nvSpPr>
        <p:spPr>
          <a:xfrm rot="0">
            <a:off x="9346406" y="3115270"/>
            <a:ext cx="2777490" cy="34718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87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Wide Applicability</a:t>
            </a:r>
            <a:endParaRPr lang="zh-CN" altLang="en-US" sz="2187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47" name="矩形"/>
          <p:cNvSpPr>
            <a:spLocks/>
          </p:cNvSpPr>
          <p:nvPr/>
        </p:nvSpPr>
        <p:spPr>
          <a:xfrm rot="0">
            <a:off x="9346406" y="3684627"/>
            <a:ext cx="2949415" cy="177700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GANs have been successfully applied to a variety of domains, including image generation, text synthesis, and even music composition.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31267"/>
      </p:ext>
    </p:extLst>
  </p:cSld>
  <p:clrMapOvr>
    <a:masterClrMapping/>
  </p:clrMapOvr>
</p:sld>
</file>

<file path=ppt/slides/slide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1C4241"/>
          </a:solidFill>
          <a:ln w="12700" cmpd="sng" cap="flat">
            <a:noFill/>
            <a:prstDash val="solid"/>
            <a:miter/>
          </a:ln>
        </p:spPr>
      </p:sp>
      <p:sp>
        <p:nvSpPr>
          <p:cNvPr id="52" name="矩形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123332"/>
          </a:solidFill>
          <a:ln w="12700" cmpd="sng" cap="flat">
            <a:noFill/>
            <a:prstDash val="solid"/>
            <a:miter/>
          </a:ln>
        </p:spPr>
      </p:sp>
      <p:pic>
        <p:nvPicPr>
          <p:cNvPr id="53" name="图片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14630401" cy="277749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54" name="矩形"/>
          <p:cNvSpPr>
            <a:spLocks/>
          </p:cNvSpPr>
          <p:nvPr/>
        </p:nvSpPr>
        <p:spPr>
          <a:xfrm rot="0">
            <a:off x="2348389" y="3558302"/>
            <a:ext cx="5554980" cy="69437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374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Project Overview</a:t>
            </a:r>
            <a:endParaRPr lang="zh-CN" altLang="en-US" sz="4374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55" name="圆角矩形"/>
          <p:cNvSpPr>
            <a:spLocks/>
          </p:cNvSpPr>
          <p:nvPr/>
        </p:nvSpPr>
        <p:spPr>
          <a:xfrm rot="0">
            <a:off x="2348389" y="475952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 w="12700" cmpd="sng" cap="flat">
            <a:noFill/>
            <a:prstDash val="solid"/>
            <a:miter/>
          </a:ln>
        </p:spPr>
      </p:sp>
      <p:sp>
        <p:nvSpPr>
          <p:cNvPr id="56" name="矩形"/>
          <p:cNvSpPr>
            <a:spLocks/>
          </p:cNvSpPr>
          <p:nvPr/>
        </p:nvSpPr>
        <p:spPr>
          <a:xfrm rot="0">
            <a:off x="2539365" y="4801195"/>
            <a:ext cx="117991" cy="41648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ctr">
              <a:lnSpc>
                <a:spcPts val="32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24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1</a:t>
            </a:r>
            <a:endParaRPr lang="zh-CN" altLang="en-US" sz="2624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57" name="矩形"/>
          <p:cNvSpPr>
            <a:spLocks/>
          </p:cNvSpPr>
          <p:nvPr/>
        </p:nvSpPr>
        <p:spPr>
          <a:xfrm rot="0">
            <a:off x="3070503" y="4835843"/>
            <a:ext cx="2440900" cy="34718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87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Objective</a:t>
            </a:r>
            <a:endParaRPr lang="zh-CN" altLang="en-US" sz="2187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58" name="矩形"/>
          <p:cNvSpPr>
            <a:spLocks/>
          </p:cNvSpPr>
          <p:nvPr/>
        </p:nvSpPr>
        <p:spPr>
          <a:xfrm rot="0">
            <a:off x="3070503" y="5316259"/>
            <a:ext cx="2440900" cy="142160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Develop a GAN model capable of generating high-quality, diverse synthetic images.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59" name="圆角矩形"/>
          <p:cNvSpPr>
            <a:spLocks/>
          </p:cNvSpPr>
          <p:nvPr/>
        </p:nvSpPr>
        <p:spPr>
          <a:xfrm rot="0">
            <a:off x="5733574" y="475952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 w="12700" cmpd="sng" cap="flat">
            <a:noFill/>
            <a:prstDash val="solid"/>
            <a:miter/>
          </a:ln>
        </p:spPr>
      </p:sp>
      <p:sp>
        <p:nvSpPr>
          <p:cNvPr id="60" name="矩形"/>
          <p:cNvSpPr>
            <a:spLocks/>
          </p:cNvSpPr>
          <p:nvPr/>
        </p:nvSpPr>
        <p:spPr>
          <a:xfrm rot="0">
            <a:off x="5894188" y="4801195"/>
            <a:ext cx="178713" cy="41648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ctr">
              <a:lnSpc>
                <a:spcPts val="32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24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2</a:t>
            </a:r>
            <a:endParaRPr lang="zh-CN" altLang="en-US" sz="2624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61" name="矩形"/>
          <p:cNvSpPr>
            <a:spLocks/>
          </p:cNvSpPr>
          <p:nvPr/>
        </p:nvSpPr>
        <p:spPr>
          <a:xfrm rot="0">
            <a:off x="6455688" y="4835843"/>
            <a:ext cx="2440900" cy="34718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87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Approach</a:t>
            </a:r>
            <a:endParaRPr lang="zh-CN" altLang="en-US" sz="2187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62" name="矩形"/>
          <p:cNvSpPr>
            <a:spLocks/>
          </p:cNvSpPr>
          <p:nvPr/>
        </p:nvSpPr>
        <p:spPr>
          <a:xfrm rot="0">
            <a:off x="6455688" y="5316259"/>
            <a:ext cx="2440900" cy="213240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Train the GAN using a large dataset of real-world images, optimizing the model's architecture and hyperparameters.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63" name="圆角矩形"/>
          <p:cNvSpPr>
            <a:spLocks/>
          </p:cNvSpPr>
          <p:nvPr/>
        </p:nvSpPr>
        <p:spPr>
          <a:xfrm rot="0">
            <a:off x="9118759" y="475952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 w="12700" cmpd="sng" cap="flat">
            <a:noFill/>
            <a:prstDash val="solid"/>
            <a:miter/>
          </a:ln>
        </p:spPr>
      </p:sp>
      <p:sp>
        <p:nvSpPr>
          <p:cNvPr id="64" name="矩形"/>
          <p:cNvSpPr>
            <a:spLocks/>
          </p:cNvSpPr>
          <p:nvPr/>
        </p:nvSpPr>
        <p:spPr>
          <a:xfrm rot="0">
            <a:off x="9278064" y="4801195"/>
            <a:ext cx="181332" cy="41648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ctr">
              <a:lnSpc>
                <a:spcPts val="32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24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3</a:t>
            </a:r>
            <a:endParaRPr lang="zh-CN" altLang="en-US" sz="2624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65" name="矩形"/>
          <p:cNvSpPr>
            <a:spLocks/>
          </p:cNvSpPr>
          <p:nvPr/>
        </p:nvSpPr>
        <p:spPr>
          <a:xfrm rot="0">
            <a:off x="9840872" y="4835843"/>
            <a:ext cx="2440900" cy="34718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87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Evaluation</a:t>
            </a:r>
            <a:endParaRPr lang="zh-CN" altLang="en-US" sz="2187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66" name="矩形"/>
          <p:cNvSpPr>
            <a:spLocks/>
          </p:cNvSpPr>
          <p:nvPr/>
        </p:nvSpPr>
        <p:spPr>
          <a:xfrm rot="0">
            <a:off x="9840872" y="5316259"/>
            <a:ext cx="2440900" cy="177700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Assess the generated images based on metrics like visual fidelity, diversity, and realism.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4669"/>
      </p:ext>
    </p:extLst>
  </p:cSld>
  <p:clrMapOvr>
    <a:masterClrMapping/>
  </p:clrMapOvr>
</p:sld>
</file>

<file path=ppt/slides/slide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1C4241"/>
          </a:solidFill>
          <a:ln w="12700" cmpd="sng" cap="flat">
            <a:noFill/>
            <a:prstDash val="solid"/>
            <a:miter/>
          </a:ln>
        </p:spPr>
      </p:sp>
      <p:sp>
        <p:nvSpPr>
          <p:cNvPr id="71" name="矩形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123332"/>
          </a:solidFill>
          <a:ln w="12700" cmpd="sng" cap="flat">
            <a:noFill/>
            <a:prstDash val="solid"/>
            <a:miter/>
          </a:ln>
        </p:spPr>
      </p:sp>
      <p:pic>
        <p:nvPicPr>
          <p:cNvPr id="72" name="图片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3657600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73" name="矩形"/>
          <p:cNvSpPr>
            <a:spLocks/>
          </p:cNvSpPr>
          <p:nvPr/>
        </p:nvSpPr>
        <p:spPr>
          <a:xfrm rot="0">
            <a:off x="4490799" y="1498878"/>
            <a:ext cx="5928717" cy="69437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374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Who are the end users?</a:t>
            </a:r>
            <a:endParaRPr lang="zh-CN" altLang="en-US" sz="4374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74" name="圆角矩形"/>
          <p:cNvSpPr>
            <a:spLocks/>
          </p:cNvSpPr>
          <p:nvPr/>
        </p:nvSpPr>
        <p:spPr>
          <a:xfrm rot="0">
            <a:off x="4490799" y="2526506"/>
            <a:ext cx="4542114" cy="2346365"/>
          </a:xfrm>
          <a:prstGeom prst="roundRect">
            <a:avLst>
              <a:gd name="adj" fmla="val 2842"/>
            </a:avLst>
          </a:prstGeom>
          <a:solidFill>
            <a:srgbClr val="234A49"/>
          </a:solidFill>
          <a:ln w="12700" cmpd="sng" cap="flat">
            <a:noFill/>
            <a:prstDash val="solid"/>
            <a:miter/>
          </a:ln>
        </p:spPr>
      </p:sp>
      <p:sp>
        <p:nvSpPr>
          <p:cNvPr id="75" name="矩形"/>
          <p:cNvSpPr>
            <a:spLocks/>
          </p:cNvSpPr>
          <p:nvPr/>
        </p:nvSpPr>
        <p:spPr>
          <a:xfrm rot="0">
            <a:off x="4712970" y="2748677"/>
            <a:ext cx="2777490" cy="34718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87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Researchers</a:t>
            </a:r>
            <a:endParaRPr lang="zh-CN" altLang="en-US" sz="2187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76" name="矩形"/>
          <p:cNvSpPr>
            <a:spLocks/>
          </p:cNvSpPr>
          <p:nvPr/>
        </p:nvSpPr>
        <p:spPr>
          <a:xfrm rot="0">
            <a:off x="4712970" y="3229093"/>
            <a:ext cx="4097774" cy="142160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Scientists and academics studying machine learning techniques, particularly in the field of generative models.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77" name="圆角矩形"/>
          <p:cNvSpPr>
            <a:spLocks/>
          </p:cNvSpPr>
          <p:nvPr/>
        </p:nvSpPr>
        <p:spPr>
          <a:xfrm rot="0">
            <a:off x="9255085" y="2526506"/>
            <a:ext cx="4542115" cy="2346365"/>
          </a:xfrm>
          <a:prstGeom prst="roundRect">
            <a:avLst>
              <a:gd name="adj" fmla="val 2842"/>
            </a:avLst>
          </a:prstGeom>
          <a:solidFill>
            <a:srgbClr val="234A49"/>
          </a:solidFill>
          <a:ln w="12700" cmpd="sng" cap="flat">
            <a:noFill/>
            <a:prstDash val="solid"/>
            <a:miter/>
          </a:ln>
        </p:spPr>
      </p:sp>
      <p:sp>
        <p:nvSpPr>
          <p:cNvPr id="78" name="矩形"/>
          <p:cNvSpPr>
            <a:spLocks/>
          </p:cNvSpPr>
          <p:nvPr/>
        </p:nvSpPr>
        <p:spPr>
          <a:xfrm rot="0">
            <a:off x="9477256" y="2748677"/>
            <a:ext cx="2777490" cy="34718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87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Businesses</a:t>
            </a:r>
            <a:endParaRPr lang="zh-CN" altLang="en-US" sz="2187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79" name="矩形"/>
          <p:cNvSpPr>
            <a:spLocks/>
          </p:cNvSpPr>
          <p:nvPr/>
        </p:nvSpPr>
        <p:spPr>
          <a:xfrm rot="0">
            <a:off x="9477256" y="3229093"/>
            <a:ext cx="4097773" cy="142160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Companies in industries like gaming, advertising, and media that require high-quality synthetic data for various applications.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80" name="圆角矩形"/>
          <p:cNvSpPr>
            <a:spLocks/>
          </p:cNvSpPr>
          <p:nvPr/>
        </p:nvSpPr>
        <p:spPr>
          <a:xfrm rot="0">
            <a:off x="4490799" y="5095042"/>
            <a:ext cx="9306401" cy="1635562"/>
          </a:xfrm>
          <a:prstGeom prst="roundRect">
            <a:avLst>
              <a:gd name="adj" fmla="val 4074"/>
            </a:avLst>
          </a:prstGeom>
          <a:solidFill>
            <a:srgbClr val="234A49"/>
          </a:solidFill>
          <a:ln w="12700" cmpd="sng" cap="flat">
            <a:noFill/>
            <a:prstDash val="solid"/>
            <a:miter/>
          </a:ln>
        </p:spPr>
      </p:sp>
      <p:sp>
        <p:nvSpPr>
          <p:cNvPr id="81" name="矩形"/>
          <p:cNvSpPr>
            <a:spLocks/>
          </p:cNvSpPr>
          <p:nvPr/>
        </p:nvSpPr>
        <p:spPr>
          <a:xfrm rot="0">
            <a:off x="4712970" y="5317212"/>
            <a:ext cx="2777490" cy="34718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87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Developers</a:t>
            </a:r>
            <a:endParaRPr lang="zh-CN" altLang="en-US" sz="2187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82" name="矩形"/>
          <p:cNvSpPr>
            <a:spLocks/>
          </p:cNvSpPr>
          <p:nvPr/>
        </p:nvSpPr>
        <p:spPr>
          <a:xfrm rot="0">
            <a:off x="4712970" y="5797629"/>
            <a:ext cx="8862060" cy="71080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Software engineers and AI enthusiasts looking to leverage GAN technology for their own projects and applications.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922356"/>
      </p:ext>
    </p:extLst>
  </p:cSld>
  <p:clrMapOvr>
    <a:masterClrMapping/>
  </p:clrMapOvr>
</p:sld>
</file>

<file path=ppt/slides/slide7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1C4241"/>
          </a:solidFill>
          <a:ln w="12700" cmpd="sng" cap="flat">
            <a:noFill/>
            <a:prstDash val="solid"/>
            <a:miter/>
          </a:ln>
        </p:spPr>
      </p:sp>
      <p:sp>
        <p:nvSpPr>
          <p:cNvPr id="87" name="矩形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123332"/>
          </a:solidFill>
          <a:ln w="12700" cmpd="sng" cap="flat">
            <a:noFill/>
            <a:prstDash val="solid"/>
            <a:miter/>
          </a:ln>
        </p:spPr>
      </p:sp>
      <p:sp>
        <p:nvSpPr>
          <p:cNvPr id="88" name="矩形"/>
          <p:cNvSpPr>
            <a:spLocks/>
          </p:cNvSpPr>
          <p:nvPr/>
        </p:nvSpPr>
        <p:spPr>
          <a:xfrm rot="0">
            <a:off x="2348389" y="2305645"/>
            <a:ext cx="9726097" cy="69437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374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Your Solution and its Value Proposition</a:t>
            </a:r>
            <a:endParaRPr lang="zh-CN" altLang="en-US" sz="4374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89" name="矩形"/>
          <p:cNvSpPr>
            <a:spLocks/>
          </p:cNvSpPr>
          <p:nvPr/>
        </p:nvSpPr>
        <p:spPr>
          <a:xfrm rot="0">
            <a:off x="2348389" y="3666530"/>
            <a:ext cx="2867620" cy="34718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87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High-Quality Synthesis</a:t>
            </a:r>
            <a:endParaRPr lang="zh-CN" altLang="en-US" sz="2187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90" name="矩形"/>
          <p:cNvSpPr>
            <a:spLocks/>
          </p:cNvSpPr>
          <p:nvPr/>
        </p:nvSpPr>
        <p:spPr>
          <a:xfrm rot="0">
            <a:off x="2348389" y="4146947"/>
            <a:ext cx="3088958" cy="177700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Our GAN model produces highly realistic and diverse synthetic images that are virtually indistinguishable from real-world data.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91" name="矩形"/>
          <p:cNvSpPr>
            <a:spLocks/>
          </p:cNvSpPr>
          <p:nvPr/>
        </p:nvSpPr>
        <p:spPr>
          <a:xfrm rot="0">
            <a:off x="5770602" y="3666530"/>
            <a:ext cx="2777490" cy="34718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87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Fast and Efficient</a:t>
            </a:r>
            <a:endParaRPr lang="zh-CN" altLang="en-US" sz="2187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92" name="矩形"/>
          <p:cNvSpPr>
            <a:spLocks/>
          </p:cNvSpPr>
          <p:nvPr/>
        </p:nvSpPr>
        <p:spPr>
          <a:xfrm rot="0">
            <a:off x="5770602" y="4146947"/>
            <a:ext cx="3088958" cy="177700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The model is optimized for speed and can generate new images quickly, making it suitable for real-time applications.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93" name="矩形"/>
          <p:cNvSpPr>
            <a:spLocks/>
          </p:cNvSpPr>
          <p:nvPr/>
        </p:nvSpPr>
        <p:spPr>
          <a:xfrm rot="0">
            <a:off x="9192816" y="3666530"/>
            <a:ext cx="2777490" cy="34718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87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Versatile Applications</a:t>
            </a:r>
            <a:endParaRPr lang="zh-CN" altLang="en-US" sz="2187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94" name="矩形"/>
          <p:cNvSpPr>
            <a:spLocks/>
          </p:cNvSpPr>
          <p:nvPr/>
        </p:nvSpPr>
        <p:spPr>
          <a:xfrm rot="0">
            <a:off x="9192816" y="4146947"/>
            <a:ext cx="3089077" cy="177700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The generated images can be used in a wide range of applications, from data augmentation to content creation.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236992"/>
      </p:ext>
    </p:extLst>
  </p:cSld>
  <p:clrMapOvr>
    <a:masterClrMapping/>
  </p:clrMapOvr>
</p:sld>
</file>

<file path=ppt/slides/slide8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1C4241"/>
          </a:solidFill>
          <a:ln w="12700" cmpd="sng" cap="flat">
            <a:noFill/>
            <a:prstDash val="solid"/>
            <a:miter/>
          </a:ln>
        </p:spPr>
      </p:sp>
      <p:sp>
        <p:nvSpPr>
          <p:cNvPr id="99" name="矩形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123332"/>
          </a:solidFill>
          <a:ln w="12700" cmpd="sng" cap="flat">
            <a:noFill/>
            <a:prstDash val="solid"/>
            <a:miter/>
          </a:ln>
        </p:spPr>
      </p:sp>
      <p:pic>
        <p:nvPicPr>
          <p:cNvPr id="100" name="图片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3657600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01" name="矩形"/>
          <p:cNvSpPr>
            <a:spLocks/>
          </p:cNvSpPr>
          <p:nvPr/>
        </p:nvSpPr>
        <p:spPr>
          <a:xfrm rot="0">
            <a:off x="4490799" y="827960"/>
            <a:ext cx="6531293" cy="69437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54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374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The Wow in </a:t>
            </a:r>
            <a:r>
              <a:rPr lang="en-US" altLang="zh-CN" sz="4374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Your </a:t>
            </a:r>
            <a:r>
              <a:rPr lang="en-US" altLang="zh-CN" sz="4374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Solution</a:t>
            </a:r>
            <a:endParaRPr lang="zh-CN" altLang="en-US" sz="4374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pic>
        <p:nvPicPr>
          <p:cNvPr id="102" name="图片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4490799" y="1855588"/>
            <a:ext cx="1110971" cy="1990963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03" name="矩形"/>
          <p:cNvSpPr>
            <a:spLocks/>
          </p:cNvSpPr>
          <p:nvPr/>
        </p:nvSpPr>
        <p:spPr>
          <a:xfrm rot="0">
            <a:off x="5935027" y="2077759"/>
            <a:ext cx="2954060" cy="34718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87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Innovative Architecture</a:t>
            </a:r>
            <a:endParaRPr lang="zh-CN" altLang="en-US" sz="2187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04" name="矩形"/>
          <p:cNvSpPr>
            <a:spLocks/>
          </p:cNvSpPr>
          <p:nvPr/>
        </p:nvSpPr>
        <p:spPr>
          <a:xfrm rot="0">
            <a:off x="5935027" y="2558177"/>
            <a:ext cx="7862174" cy="10662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Our GAN model incorporates cutting-edge architectural components and training techniques to push the boundaries of what's possible with generative models.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pic>
        <p:nvPicPr>
          <p:cNvPr id="105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4490799" y="3846552"/>
            <a:ext cx="1110971" cy="1777484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06" name="矩形"/>
          <p:cNvSpPr>
            <a:spLocks/>
          </p:cNvSpPr>
          <p:nvPr/>
        </p:nvSpPr>
        <p:spPr>
          <a:xfrm rot="0">
            <a:off x="5935027" y="4068723"/>
            <a:ext cx="3012043" cy="34718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87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Unprecedented Realism</a:t>
            </a:r>
            <a:endParaRPr lang="zh-CN" altLang="en-US" sz="2187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07" name="矩形"/>
          <p:cNvSpPr>
            <a:spLocks/>
          </p:cNvSpPr>
          <p:nvPr/>
        </p:nvSpPr>
        <p:spPr>
          <a:xfrm rot="0">
            <a:off x="5935027" y="4549140"/>
            <a:ext cx="7862174" cy="71080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The generated images are virtually indistinguishable from real-world data, thanks to the model's ability to capture intricate details and complex patterns.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pic>
        <p:nvPicPr>
          <p:cNvPr id="108" name="图片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4490799" y="5624036"/>
            <a:ext cx="1110971" cy="1777484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09" name="矩形"/>
          <p:cNvSpPr>
            <a:spLocks/>
          </p:cNvSpPr>
          <p:nvPr/>
        </p:nvSpPr>
        <p:spPr>
          <a:xfrm rot="0">
            <a:off x="5935027" y="5846207"/>
            <a:ext cx="2777490" cy="34718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87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Diverse Output</a:t>
            </a:r>
            <a:endParaRPr lang="zh-CN" altLang="en-US" sz="2187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10" name="矩形"/>
          <p:cNvSpPr>
            <a:spLocks/>
          </p:cNvSpPr>
          <p:nvPr/>
        </p:nvSpPr>
        <p:spPr>
          <a:xfrm rot="0">
            <a:off x="5935027" y="6326624"/>
            <a:ext cx="7862174" cy="71080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Our GAN can generate a wide variety of unique and distinct images, avoiding the repetitive and monotonous outputs common in many generative models.</a:t>
            </a:r>
            <a:endParaRPr lang="zh-CN" altLang="en-US" sz="1750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23818"/>
      </p:ext>
    </p:extLst>
  </p:cSld>
  <p:clrMapOvr>
    <a:masterClrMapping/>
  </p:clrMapOvr>
</p:sld>
</file>

<file path=ppt/slides/slide9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矩形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1C4241"/>
          </a:solidFill>
          <a:ln w="12700" cmpd="sng" cap="flat">
            <a:noFill/>
            <a:prstDash val="solid"/>
            <a:miter/>
          </a:ln>
        </p:spPr>
      </p:sp>
      <p:sp>
        <p:nvSpPr>
          <p:cNvPr id="115" name="矩形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123332"/>
          </a:solidFill>
          <a:ln w="12700" cmpd="sng" cap="flat">
            <a:noFill/>
            <a:prstDash val="solid"/>
            <a:miter/>
          </a:ln>
        </p:spPr>
      </p:sp>
      <p:pic>
        <p:nvPicPr>
          <p:cNvPr id="116" name="图片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14630401" cy="2075855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17" name="矩形"/>
          <p:cNvSpPr>
            <a:spLocks/>
          </p:cNvSpPr>
          <p:nvPr/>
        </p:nvSpPr>
        <p:spPr>
          <a:xfrm rot="0">
            <a:off x="3602950" y="2533055"/>
            <a:ext cx="4151709" cy="51887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40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68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Modeling</a:t>
            </a:r>
            <a:endParaRPr lang="zh-CN" altLang="en-US" sz="3268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18" name="矩形"/>
          <p:cNvSpPr>
            <a:spLocks/>
          </p:cNvSpPr>
          <p:nvPr/>
        </p:nvSpPr>
        <p:spPr>
          <a:xfrm rot="0">
            <a:off x="7304723" y="3301008"/>
            <a:ext cx="20717" cy="4471273"/>
          </a:xfrm>
          <a:prstGeom prst="rect"/>
          <a:solidFill>
            <a:srgbClr val="EF9C82"/>
          </a:solidFill>
          <a:ln w="12700" cmpd="sng" cap="flat">
            <a:noFill/>
            <a:prstDash val="solid"/>
            <a:miter/>
          </a:ln>
        </p:spPr>
      </p:sp>
      <p:sp>
        <p:nvSpPr>
          <p:cNvPr id="119" name="矩形"/>
          <p:cNvSpPr>
            <a:spLocks/>
          </p:cNvSpPr>
          <p:nvPr/>
        </p:nvSpPr>
        <p:spPr>
          <a:xfrm rot="0">
            <a:off x="6547128" y="3607118"/>
            <a:ext cx="581144" cy="20717"/>
          </a:xfrm>
          <a:prstGeom prst="rect"/>
          <a:solidFill>
            <a:srgbClr val="EF9C82"/>
          </a:solidFill>
          <a:ln w="12700" cmpd="sng" cap="flat">
            <a:noFill/>
            <a:prstDash val="solid"/>
            <a:miter/>
          </a:ln>
        </p:spPr>
      </p:sp>
      <p:sp>
        <p:nvSpPr>
          <p:cNvPr id="120" name="圆角矩形"/>
          <p:cNvSpPr>
            <a:spLocks/>
          </p:cNvSpPr>
          <p:nvPr/>
        </p:nvSpPr>
        <p:spPr>
          <a:xfrm rot="0">
            <a:off x="7128271" y="3430786"/>
            <a:ext cx="373618" cy="373618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 w="12700" cmpd="sng" cap="flat">
            <a:noFill/>
            <a:prstDash val="solid"/>
            <a:miter/>
          </a:ln>
        </p:spPr>
      </p:sp>
      <p:sp>
        <p:nvSpPr>
          <p:cNvPr id="121" name="矩形"/>
          <p:cNvSpPr>
            <a:spLocks/>
          </p:cNvSpPr>
          <p:nvPr/>
        </p:nvSpPr>
        <p:spPr>
          <a:xfrm rot="0">
            <a:off x="7270909" y="3461861"/>
            <a:ext cx="88225" cy="31134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ctr">
              <a:lnSpc>
                <a:spcPts val="24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61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1</a:t>
            </a:r>
            <a:endParaRPr lang="zh-CN" altLang="en-US" sz="1961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22" name="矩形"/>
          <p:cNvSpPr>
            <a:spLocks/>
          </p:cNvSpPr>
          <p:nvPr/>
        </p:nvSpPr>
        <p:spPr>
          <a:xfrm rot="0">
            <a:off x="4325898" y="3466980"/>
            <a:ext cx="2075855" cy="25955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r">
              <a:lnSpc>
                <a:spcPts val="2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35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Generator Network</a:t>
            </a:r>
            <a:endParaRPr lang="zh-CN" altLang="en-US" sz="1635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23" name="矩形"/>
          <p:cNvSpPr>
            <a:spLocks/>
          </p:cNvSpPr>
          <p:nvPr/>
        </p:nvSpPr>
        <p:spPr>
          <a:xfrm rot="0">
            <a:off x="3602950" y="3826073"/>
            <a:ext cx="2798802" cy="106299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r">
              <a:lnSpc>
                <a:spcPts val="20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8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The generator network is responsible for transforming random noise into synthetic images that resemble the training data.</a:t>
            </a:r>
            <a:endParaRPr lang="zh-CN" altLang="en-US" sz="1308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24" name="矩形"/>
          <p:cNvSpPr>
            <a:spLocks/>
          </p:cNvSpPr>
          <p:nvPr/>
        </p:nvSpPr>
        <p:spPr>
          <a:xfrm rot="0">
            <a:off x="7501890" y="4437340"/>
            <a:ext cx="581144" cy="20717"/>
          </a:xfrm>
          <a:prstGeom prst="rect"/>
          <a:solidFill>
            <a:srgbClr val="EF9C82"/>
          </a:solidFill>
          <a:ln w="12700" cmpd="sng" cap="flat">
            <a:noFill/>
            <a:prstDash val="solid"/>
            <a:miter/>
          </a:ln>
        </p:spPr>
      </p:sp>
      <p:sp>
        <p:nvSpPr>
          <p:cNvPr id="125" name="圆角矩形"/>
          <p:cNvSpPr>
            <a:spLocks/>
          </p:cNvSpPr>
          <p:nvPr/>
        </p:nvSpPr>
        <p:spPr>
          <a:xfrm rot="0">
            <a:off x="7128271" y="4261009"/>
            <a:ext cx="373618" cy="373618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 w="12700" cmpd="sng" cap="flat">
            <a:noFill/>
            <a:prstDash val="solid"/>
            <a:miter/>
          </a:ln>
        </p:spPr>
      </p:sp>
      <p:sp>
        <p:nvSpPr>
          <p:cNvPr id="126" name="矩形"/>
          <p:cNvSpPr>
            <a:spLocks/>
          </p:cNvSpPr>
          <p:nvPr/>
        </p:nvSpPr>
        <p:spPr>
          <a:xfrm rot="0">
            <a:off x="7248287" y="4292084"/>
            <a:ext cx="133588" cy="31134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ctr">
              <a:lnSpc>
                <a:spcPts val="24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61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2</a:t>
            </a:r>
            <a:endParaRPr lang="zh-CN" altLang="en-US" sz="1961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27" name="矩形"/>
          <p:cNvSpPr>
            <a:spLocks/>
          </p:cNvSpPr>
          <p:nvPr/>
        </p:nvSpPr>
        <p:spPr>
          <a:xfrm rot="0">
            <a:off x="8228409" y="4297204"/>
            <a:ext cx="2155150" cy="25955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35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Discriminator Network</a:t>
            </a:r>
            <a:endParaRPr lang="zh-CN" altLang="en-US" sz="1635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28" name="矩形"/>
          <p:cNvSpPr>
            <a:spLocks/>
          </p:cNvSpPr>
          <p:nvPr/>
        </p:nvSpPr>
        <p:spPr>
          <a:xfrm rot="0">
            <a:off x="8228409" y="4656296"/>
            <a:ext cx="2798920" cy="106299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l">
              <a:lnSpc>
                <a:spcPts val="20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8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The discriminator network is trained to distinguish between real and generated images, providing feedback to the generator.</a:t>
            </a:r>
            <a:endParaRPr lang="zh-CN" altLang="en-US" sz="1308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29" name="矩形"/>
          <p:cNvSpPr>
            <a:spLocks/>
          </p:cNvSpPr>
          <p:nvPr/>
        </p:nvSpPr>
        <p:spPr>
          <a:xfrm rot="0">
            <a:off x="6547128" y="5527118"/>
            <a:ext cx="581144" cy="20717"/>
          </a:xfrm>
          <a:prstGeom prst="rect"/>
          <a:solidFill>
            <a:srgbClr val="EF9C82"/>
          </a:solidFill>
          <a:ln w="12700" cmpd="sng" cap="flat">
            <a:noFill/>
            <a:prstDash val="solid"/>
            <a:miter/>
          </a:ln>
        </p:spPr>
      </p:sp>
      <p:sp>
        <p:nvSpPr>
          <p:cNvPr id="130" name="圆角矩形"/>
          <p:cNvSpPr>
            <a:spLocks/>
          </p:cNvSpPr>
          <p:nvPr/>
        </p:nvSpPr>
        <p:spPr>
          <a:xfrm rot="0">
            <a:off x="7128271" y="5350788"/>
            <a:ext cx="373618" cy="373618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 w="12700" cmpd="sng" cap="flat">
            <a:noFill/>
            <a:prstDash val="solid"/>
            <a:miter/>
          </a:ln>
        </p:spPr>
      </p:sp>
      <p:sp>
        <p:nvSpPr>
          <p:cNvPr id="131" name="矩形"/>
          <p:cNvSpPr>
            <a:spLocks/>
          </p:cNvSpPr>
          <p:nvPr/>
        </p:nvSpPr>
        <p:spPr>
          <a:xfrm rot="0">
            <a:off x="7247214" y="5381863"/>
            <a:ext cx="135611" cy="31134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ctr">
              <a:lnSpc>
                <a:spcPts val="24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61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3</a:t>
            </a:r>
            <a:endParaRPr lang="zh-CN" altLang="en-US" sz="1961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32" name="矩形"/>
          <p:cNvSpPr>
            <a:spLocks/>
          </p:cNvSpPr>
          <p:nvPr/>
        </p:nvSpPr>
        <p:spPr>
          <a:xfrm rot="0">
            <a:off x="4325898" y="5386983"/>
            <a:ext cx="2075855" cy="25955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/>
          </a:bodyPr>
          <a:lstStyle/>
          <a:p>
            <a:pPr marL="0" indent="0" algn="r">
              <a:lnSpc>
                <a:spcPts val="2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35" b="0" i="0" u="none" strike="noStrike" kern="1200" cap="none" spc="0" baseline="0">
                <a:solidFill>
                  <a:srgbClr val="FFD9BE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Adversarial Training</a:t>
            </a:r>
            <a:endParaRPr lang="zh-CN" altLang="en-US" sz="1635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  <p:sp>
        <p:nvSpPr>
          <p:cNvPr id="133" name="矩形"/>
          <p:cNvSpPr>
            <a:spLocks/>
          </p:cNvSpPr>
          <p:nvPr/>
        </p:nvSpPr>
        <p:spPr>
          <a:xfrm rot="0">
            <a:off x="3602950" y="5746075"/>
            <a:ext cx="2798802" cy="186023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marL="0" indent="0" algn="r">
              <a:lnSpc>
                <a:spcPts val="20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8" b="0" i="0" u="none" strike="noStrike" kern="1200" cap="none" spc="0" baseline="0">
                <a:solidFill>
                  <a:srgbClr val="F9EEE7"/>
                </a:solidFill>
                <a:latin typeface="Quattrocento" pitchFamily="34" charset="0"/>
                <a:ea typeface="Quattrocento" pitchFamily="34" charset="0"/>
                <a:cs typeface="Quattrocento" pitchFamily="34" charset="0"/>
              </a:rPr>
              <a:t>The generator and discriminator networks are trained in an adversarial manner, with the generator trying to fool the discriminator and the discriminator trying to accurately classify the images.</a:t>
            </a:r>
            <a:endParaRPr lang="zh-CN" altLang="en-US" sz="1308" b="0" i="0" u="none" strike="noStrike" kern="1200" cap="none" spc="0" baseline="0">
              <a:solidFill>
                <a:schemeClr val="tx1"/>
              </a:solidFill>
              <a:latin typeface="Calibri" pitchFamily="0" charset="0"/>
              <a:ea typeface="等线" pitchFamily="0" charset="0"/>
              <a:cs typeface="Calibri" pitchFamily="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86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2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docProps/app.xml><?xml version="1.0" encoding="utf-8"?>
<Properties xmlns="http://schemas.openxmlformats.org/officeDocument/2006/extended-properties">
  <Template>Normal.eit</Template>
  <TotalTime>23</TotalTime>
  <Application>Yozo_Office</Application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PptxGenJS Presentation</dc:title>
  <dc:subject>PptxGenJS Presentation</dc:subject>
  <dc:creator>PptxGenJS</dc:creator>
  <cp:lastModifiedBy>root</cp:lastModifiedBy>
  <cp:revision>6</cp:revision>
  <dcterms:created xsi:type="dcterms:W3CDTF">2024-04-06T07:59:11Z</dcterms:created>
  <dcterms:modified xsi:type="dcterms:W3CDTF">2024-04-06T07:29:41Z</dcterms:modified>
</cp:coreProperties>
</file>